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65" r:id="rId3"/>
    <p:sldId id="266" r:id="rId4"/>
    <p:sldId id="267" r:id="rId5"/>
    <p:sldId id="268" r:id="rId6"/>
    <p:sldId id="269" r:id="rId7"/>
    <p:sldId id="270" r:id="rId8"/>
    <p:sldId id="262" r:id="rId9"/>
    <p:sldId id="258" r:id="rId10"/>
    <p:sldId id="259" r:id="rId11"/>
    <p:sldId id="260" r:id="rId12"/>
    <p:sldId id="261" r:id="rId13"/>
    <p:sldId id="263" r:id="rId14"/>
    <p:sldId id="264"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0C068-B714-453D-9111-5331A8B15520}" v="105" dt="2019-12-01T18:07:13.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6"/>
    <p:restoredTop sz="83016" autoAdjust="0"/>
  </p:normalViewPr>
  <p:slideViewPr>
    <p:cSldViewPr snapToGrid="0" snapToObjects="1" showGuides="1">
      <p:cViewPr varScale="1">
        <p:scale>
          <a:sx n="145" d="100"/>
          <a:sy n="145" d="100"/>
        </p:scale>
        <p:origin x="1450"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nt Geisler" userId="7b1d9c364f59bb8e" providerId="LiveId" clId="{35A0C068-B714-453D-9111-5331A8B15520}"/>
    <pc:docChg chg="undo custSel addSld delSld modSld">
      <pc:chgData name="Trent Geisler" userId="7b1d9c364f59bb8e" providerId="LiveId" clId="{35A0C068-B714-453D-9111-5331A8B15520}" dt="2019-12-01T18:06:14.127" v="1119" actId="478"/>
      <pc:docMkLst>
        <pc:docMk/>
      </pc:docMkLst>
      <pc:sldChg chg="del">
        <pc:chgData name="Trent Geisler" userId="7b1d9c364f59bb8e" providerId="LiveId" clId="{35A0C068-B714-453D-9111-5331A8B15520}" dt="2019-12-01T17:09:16.516" v="3" actId="2696"/>
        <pc:sldMkLst>
          <pc:docMk/>
          <pc:sldMk cId="2282818710" sldId="257"/>
        </pc:sldMkLst>
      </pc:sldChg>
      <pc:sldChg chg="add del">
        <pc:chgData name="Trent Geisler" userId="7b1d9c364f59bb8e" providerId="LiveId" clId="{35A0C068-B714-453D-9111-5331A8B15520}" dt="2019-12-01T17:08:05.038" v="1" actId="2696"/>
        <pc:sldMkLst>
          <pc:docMk/>
          <pc:sldMk cId="9389771" sldId="265"/>
        </pc:sldMkLst>
      </pc:sldChg>
      <pc:sldChg chg="addSp delSp modSp add modNotesTx">
        <pc:chgData name="Trent Geisler" userId="7b1d9c364f59bb8e" providerId="LiveId" clId="{35A0C068-B714-453D-9111-5331A8B15520}" dt="2019-12-01T17:23:25.088" v="65" actId="20577"/>
        <pc:sldMkLst>
          <pc:docMk/>
          <pc:sldMk cId="679153121" sldId="265"/>
        </pc:sldMkLst>
        <pc:spChg chg="del mod">
          <ac:chgData name="Trent Geisler" userId="7b1d9c364f59bb8e" providerId="LiveId" clId="{35A0C068-B714-453D-9111-5331A8B15520}" dt="2019-12-01T17:21:57.220" v="40" actId="478"/>
          <ac:spMkLst>
            <pc:docMk/>
            <pc:sldMk cId="679153121" sldId="265"/>
            <ac:spMk id="2" creationId="{506242FD-C3DF-4B07-B89C-192D00721359}"/>
          </ac:spMkLst>
        </pc:spChg>
        <pc:spChg chg="del ord">
          <ac:chgData name="Trent Geisler" userId="7b1d9c364f59bb8e" providerId="LiveId" clId="{35A0C068-B714-453D-9111-5331A8B15520}" dt="2019-12-01T17:22:24.495" v="46" actId="478"/>
          <ac:spMkLst>
            <pc:docMk/>
            <pc:sldMk cId="679153121" sldId="265"/>
            <ac:spMk id="3" creationId="{27A17B16-0ED4-4F1D-84C1-7A6DA6D6C4DA}"/>
          </ac:spMkLst>
        </pc:spChg>
        <pc:spChg chg="mod">
          <ac:chgData name="Trent Geisler" userId="7b1d9c364f59bb8e" providerId="LiveId" clId="{35A0C068-B714-453D-9111-5331A8B15520}" dt="2019-12-01T17:22:16.483" v="45" actId="207"/>
          <ac:spMkLst>
            <pc:docMk/>
            <pc:sldMk cId="679153121" sldId="265"/>
            <ac:spMk id="5" creationId="{7DA62BC1-4EDF-43E7-A845-CD5F58DEB11F}"/>
          </ac:spMkLst>
        </pc:spChg>
        <pc:spChg chg="add del mod">
          <ac:chgData name="Trent Geisler" userId="7b1d9c364f59bb8e" providerId="LiveId" clId="{35A0C068-B714-453D-9111-5331A8B15520}" dt="2019-12-01T17:22:10.723" v="44" actId="478"/>
          <ac:spMkLst>
            <pc:docMk/>
            <pc:sldMk cId="679153121" sldId="265"/>
            <ac:spMk id="7" creationId="{C756FCAB-7D7C-4012-85CD-7D4BE7AEB025}"/>
          </ac:spMkLst>
        </pc:spChg>
        <pc:picChg chg="ord">
          <ac:chgData name="Trent Geisler" userId="7b1d9c364f59bb8e" providerId="LiveId" clId="{35A0C068-B714-453D-9111-5331A8B15520}" dt="2019-12-01T17:21:31.598" v="36" actId="167"/>
          <ac:picMkLst>
            <pc:docMk/>
            <pc:sldMk cId="679153121" sldId="265"/>
            <ac:picMk id="4" creationId="{141ADE9C-2B51-4CE0-98A7-62D2C1D2AC60}"/>
          </ac:picMkLst>
        </pc:picChg>
        <pc:picChg chg="add del mod">
          <ac:chgData name="Trent Geisler" userId="7b1d9c364f59bb8e" providerId="LiveId" clId="{35A0C068-B714-453D-9111-5331A8B15520}" dt="2019-12-01T17:22:05.100" v="42" actId="478"/>
          <ac:picMkLst>
            <pc:docMk/>
            <pc:sldMk cId="679153121" sldId="265"/>
            <ac:picMk id="1026" creationId="{F651E6E7-2857-4D03-91C3-6678FEEA20B9}"/>
          </ac:picMkLst>
        </pc:picChg>
      </pc:sldChg>
      <pc:sldChg chg="modSp add">
        <pc:chgData name="Trent Geisler" userId="7b1d9c364f59bb8e" providerId="LiveId" clId="{35A0C068-B714-453D-9111-5331A8B15520}" dt="2019-12-01T18:01:03.228" v="914" actId="20577"/>
        <pc:sldMkLst>
          <pc:docMk/>
          <pc:sldMk cId="3965201778" sldId="266"/>
        </pc:sldMkLst>
        <pc:spChg chg="mod">
          <ac:chgData name="Trent Geisler" userId="7b1d9c364f59bb8e" providerId="LiveId" clId="{35A0C068-B714-453D-9111-5331A8B15520}" dt="2019-12-01T18:01:03.228" v="914" actId="20577"/>
          <ac:spMkLst>
            <pc:docMk/>
            <pc:sldMk cId="3965201778" sldId="266"/>
            <ac:spMk id="2" creationId="{506242FD-C3DF-4B07-B89C-192D00721359}"/>
          </ac:spMkLst>
        </pc:spChg>
      </pc:sldChg>
      <pc:sldChg chg="addSp delSp modSp add">
        <pc:chgData name="Trent Geisler" userId="7b1d9c364f59bb8e" providerId="LiveId" clId="{35A0C068-B714-453D-9111-5331A8B15520}" dt="2019-12-01T18:06:14.127" v="1119" actId="478"/>
        <pc:sldMkLst>
          <pc:docMk/>
          <pc:sldMk cId="468084544" sldId="267"/>
        </pc:sldMkLst>
        <pc:spChg chg="mod">
          <ac:chgData name="Trent Geisler" userId="7b1d9c364f59bb8e" providerId="LiveId" clId="{35A0C068-B714-453D-9111-5331A8B15520}" dt="2019-12-01T17:34:16.962" v="240" actId="313"/>
          <ac:spMkLst>
            <pc:docMk/>
            <pc:sldMk cId="468084544" sldId="267"/>
            <ac:spMk id="2" creationId="{506242FD-C3DF-4B07-B89C-192D00721359}"/>
          </ac:spMkLst>
        </pc:spChg>
        <pc:spChg chg="add mod">
          <ac:chgData name="Trent Geisler" userId="7b1d9c364f59bb8e" providerId="LiveId" clId="{35A0C068-B714-453D-9111-5331A8B15520}" dt="2019-12-01T17:34:33.867" v="241" actId="1076"/>
          <ac:spMkLst>
            <pc:docMk/>
            <pc:sldMk cId="468084544" sldId="267"/>
            <ac:spMk id="6" creationId="{816377C0-B016-4DD6-8036-24AE389E1F06}"/>
          </ac:spMkLst>
        </pc:spChg>
        <pc:spChg chg="add del mod">
          <ac:chgData name="Trent Geisler" userId="7b1d9c364f59bb8e" providerId="LiveId" clId="{35A0C068-B714-453D-9111-5331A8B15520}" dt="2019-12-01T18:06:14.127" v="1119" actId="478"/>
          <ac:spMkLst>
            <pc:docMk/>
            <pc:sldMk cId="468084544" sldId="267"/>
            <ac:spMk id="11" creationId="{231B9EDB-DB79-4427-BBF3-E3A3F4B41C5C}"/>
          </ac:spMkLst>
        </pc:spChg>
        <pc:picChg chg="add mod">
          <ac:chgData name="Trent Geisler" userId="7b1d9c364f59bb8e" providerId="LiveId" clId="{35A0C068-B714-453D-9111-5331A8B15520}" dt="2019-12-01T17:34:01.617" v="236" actId="1035"/>
          <ac:picMkLst>
            <pc:docMk/>
            <pc:sldMk cId="468084544" sldId="267"/>
            <ac:picMk id="9" creationId="{7038EB05-33B1-4D7F-8869-57D8A8AC1F8F}"/>
          </ac:picMkLst>
        </pc:picChg>
        <pc:cxnChg chg="add mod">
          <ac:chgData name="Trent Geisler" userId="7b1d9c364f59bb8e" providerId="LiveId" clId="{35A0C068-B714-453D-9111-5331A8B15520}" dt="2019-12-01T17:34:40.818" v="242" actId="14100"/>
          <ac:cxnSpMkLst>
            <pc:docMk/>
            <pc:sldMk cId="468084544" sldId="267"/>
            <ac:cxnSpMk id="8" creationId="{D845CFDA-97C1-4D9B-AAF7-72333340FFD0}"/>
          </ac:cxnSpMkLst>
        </pc:cxnChg>
      </pc:sldChg>
      <pc:sldChg chg="addSp modSp add">
        <pc:chgData name="Trent Geisler" userId="7b1d9c364f59bb8e" providerId="LiveId" clId="{35A0C068-B714-453D-9111-5331A8B15520}" dt="2019-12-01T18:02:08.152" v="915" actId="14100"/>
        <pc:sldMkLst>
          <pc:docMk/>
          <pc:sldMk cId="4076972410" sldId="268"/>
        </pc:sldMkLst>
        <pc:spChg chg="mod">
          <ac:chgData name="Trent Geisler" userId="7b1d9c364f59bb8e" providerId="LiveId" clId="{35A0C068-B714-453D-9111-5331A8B15520}" dt="2019-12-01T17:58:57.256" v="594" actId="14100"/>
          <ac:spMkLst>
            <pc:docMk/>
            <pc:sldMk cId="4076972410" sldId="268"/>
            <ac:spMk id="2" creationId="{506242FD-C3DF-4B07-B89C-192D00721359}"/>
          </ac:spMkLst>
        </pc:spChg>
        <pc:spChg chg="add mod">
          <ac:chgData name="Trent Geisler" userId="7b1d9c364f59bb8e" providerId="LiveId" clId="{35A0C068-B714-453D-9111-5331A8B15520}" dt="2019-12-01T17:50:15.055" v="294" actId="207"/>
          <ac:spMkLst>
            <pc:docMk/>
            <pc:sldMk cId="4076972410" sldId="268"/>
            <ac:spMk id="7" creationId="{ADB2BD65-19E3-4AF4-9EBD-E7E99AAA118F}"/>
          </ac:spMkLst>
        </pc:spChg>
        <pc:spChg chg="add mod">
          <ac:chgData name="Trent Geisler" userId="7b1d9c364f59bb8e" providerId="LiveId" clId="{35A0C068-B714-453D-9111-5331A8B15520}" dt="2019-12-01T18:02:08.152" v="915" actId="14100"/>
          <ac:spMkLst>
            <pc:docMk/>
            <pc:sldMk cId="4076972410" sldId="268"/>
            <ac:spMk id="8" creationId="{F079A366-DCA1-4430-81A1-7ABF47B6FF0C}"/>
          </ac:spMkLst>
        </pc:spChg>
        <pc:spChg chg="add mod">
          <ac:chgData name="Trent Geisler" userId="7b1d9c364f59bb8e" providerId="LiveId" clId="{35A0C068-B714-453D-9111-5331A8B15520}" dt="2019-12-01T17:52:55.458" v="380" actId="1076"/>
          <ac:spMkLst>
            <pc:docMk/>
            <pc:sldMk cId="4076972410" sldId="268"/>
            <ac:spMk id="9" creationId="{4E9A4F5D-7BD2-46B1-9D4A-645C8D5897F2}"/>
          </ac:spMkLst>
        </pc:spChg>
        <pc:spChg chg="add mod">
          <ac:chgData name="Trent Geisler" userId="7b1d9c364f59bb8e" providerId="LiveId" clId="{35A0C068-B714-453D-9111-5331A8B15520}" dt="2019-12-01T17:53:08.943" v="382" actId="571"/>
          <ac:spMkLst>
            <pc:docMk/>
            <pc:sldMk cId="4076972410" sldId="268"/>
            <ac:spMk id="14" creationId="{9733567F-ACE4-4443-85EC-6E0F53FC744B}"/>
          </ac:spMkLst>
        </pc:spChg>
        <pc:spChg chg="add mod">
          <ac:chgData name="Trent Geisler" userId="7b1d9c364f59bb8e" providerId="LiveId" clId="{35A0C068-B714-453D-9111-5331A8B15520}" dt="2019-12-01T17:56:01.837" v="459" actId="20577"/>
          <ac:spMkLst>
            <pc:docMk/>
            <pc:sldMk cId="4076972410" sldId="268"/>
            <ac:spMk id="16" creationId="{56EA6EA6-D52E-4CA3-A613-B514DE93AFA2}"/>
          </ac:spMkLst>
        </pc:spChg>
        <pc:spChg chg="add mod">
          <ac:chgData name="Trent Geisler" userId="7b1d9c364f59bb8e" providerId="LiveId" clId="{35A0C068-B714-453D-9111-5331A8B15520}" dt="2019-12-01T17:56:09.724" v="473" actId="20577"/>
          <ac:spMkLst>
            <pc:docMk/>
            <pc:sldMk cId="4076972410" sldId="268"/>
            <ac:spMk id="19" creationId="{EBC21247-77BB-461F-B439-31232AB9341E}"/>
          </ac:spMkLst>
        </pc:spChg>
        <pc:picChg chg="add mod">
          <ac:chgData name="Trent Geisler" userId="7b1d9c364f59bb8e" providerId="LiveId" clId="{35A0C068-B714-453D-9111-5331A8B15520}" dt="2019-12-01T17:52:55.458" v="380" actId="1076"/>
          <ac:picMkLst>
            <pc:docMk/>
            <pc:sldMk cId="4076972410" sldId="268"/>
            <ac:picMk id="5" creationId="{20953E62-2D4F-4F33-8801-B4FF604715B7}"/>
          </ac:picMkLst>
        </pc:picChg>
        <pc:picChg chg="mod">
          <ac:chgData name="Trent Geisler" userId="7b1d9c364f59bb8e" providerId="LiveId" clId="{35A0C068-B714-453D-9111-5331A8B15520}" dt="2019-12-01T17:49:10.879" v="252" actId="1076"/>
          <ac:picMkLst>
            <pc:docMk/>
            <pc:sldMk cId="4076972410" sldId="268"/>
            <ac:picMk id="6" creationId="{F1D15B77-0E6F-4304-A78D-D3FA1EEF76A7}"/>
          </ac:picMkLst>
        </pc:picChg>
        <pc:cxnChg chg="add mod">
          <ac:chgData name="Trent Geisler" userId="7b1d9c364f59bb8e" providerId="LiveId" clId="{35A0C068-B714-453D-9111-5331A8B15520}" dt="2019-12-01T17:54:55.535" v="420" actId="14100"/>
          <ac:cxnSpMkLst>
            <pc:docMk/>
            <pc:sldMk cId="4076972410" sldId="268"/>
            <ac:cxnSpMk id="10" creationId="{B7A6802E-76B9-42F0-B463-EFC661651E8D}"/>
          </ac:cxnSpMkLst>
        </pc:cxnChg>
        <pc:cxnChg chg="add mod">
          <ac:chgData name="Trent Geisler" userId="7b1d9c364f59bb8e" providerId="LiveId" clId="{35A0C068-B714-453D-9111-5331A8B15520}" dt="2019-12-01T17:53:08.943" v="382" actId="571"/>
          <ac:cxnSpMkLst>
            <pc:docMk/>
            <pc:sldMk cId="4076972410" sldId="268"/>
            <ac:cxnSpMk id="15" creationId="{92DC8F87-34BD-4D7D-886E-AF40B9F8A1C7}"/>
          </ac:cxnSpMkLst>
        </pc:cxnChg>
        <pc:cxnChg chg="add mod">
          <ac:chgData name="Trent Geisler" userId="7b1d9c364f59bb8e" providerId="LiveId" clId="{35A0C068-B714-453D-9111-5331A8B15520}" dt="2019-12-01T17:54:28.101" v="414" actId="14100"/>
          <ac:cxnSpMkLst>
            <pc:docMk/>
            <pc:sldMk cId="4076972410" sldId="268"/>
            <ac:cxnSpMk id="17" creationId="{DAFB952F-8189-4D35-91BC-5F3F004E2957}"/>
          </ac:cxnSpMkLst>
        </pc:cxnChg>
        <pc:cxnChg chg="add mod">
          <ac:chgData name="Trent Geisler" userId="7b1d9c364f59bb8e" providerId="LiveId" clId="{35A0C068-B714-453D-9111-5331A8B15520}" dt="2019-12-01T17:54:41.144" v="417" actId="14100"/>
          <ac:cxnSpMkLst>
            <pc:docMk/>
            <pc:sldMk cId="4076972410" sldId="268"/>
            <ac:cxnSpMk id="20" creationId="{3010C31D-AD7A-4D34-AFED-416E45F3D304}"/>
          </ac:cxnSpMkLst>
        </pc:cxnChg>
        <pc:cxnChg chg="add mod">
          <ac:chgData name="Trent Geisler" userId="7b1d9c364f59bb8e" providerId="LiveId" clId="{35A0C068-B714-453D-9111-5331A8B15520}" dt="2019-12-01T17:55:25.813" v="426" actId="14100"/>
          <ac:cxnSpMkLst>
            <pc:docMk/>
            <pc:sldMk cId="4076972410" sldId="268"/>
            <ac:cxnSpMk id="31" creationId="{6A4B58F3-9733-4BC1-B26A-5CE19ED7C8F6}"/>
          </ac:cxnSpMkLst>
        </pc:cxnChg>
      </pc:sldChg>
      <pc:sldChg chg="modSp add modNotesTx">
        <pc:chgData name="Trent Geisler" userId="7b1d9c364f59bb8e" providerId="LiveId" clId="{35A0C068-B714-453D-9111-5331A8B15520}" dt="2019-12-01T17:59:48.681" v="746" actId="20577"/>
        <pc:sldMkLst>
          <pc:docMk/>
          <pc:sldMk cId="1497726548" sldId="269"/>
        </pc:sldMkLst>
        <pc:spChg chg="mod">
          <ac:chgData name="Trent Geisler" userId="7b1d9c364f59bb8e" providerId="LiveId" clId="{35A0C068-B714-453D-9111-5331A8B15520}" dt="2019-12-01T17:56:57.476" v="503" actId="20577"/>
          <ac:spMkLst>
            <pc:docMk/>
            <pc:sldMk cId="1497726548" sldId="269"/>
            <ac:spMk id="7" creationId="{4BD41BE2-D2C6-4D0B-9796-CF74746E36A4}"/>
          </ac:spMkLst>
        </pc:spChg>
        <pc:picChg chg="mod">
          <ac:chgData name="Trent Geisler" userId="7b1d9c364f59bb8e" providerId="LiveId" clId="{35A0C068-B714-453D-9111-5331A8B15520}" dt="2019-12-01T17:57:35.866" v="529" actId="14100"/>
          <ac:picMkLst>
            <pc:docMk/>
            <pc:sldMk cId="1497726548" sldId="269"/>
            <ac:picMk id="5" creationId="{83E4EFC4-ABFD-43E0-BFB7-B5648D4B028D}"/>
          </ac:picMkLst>
        </pc:picChg>
      </pc:sldChg>
      <pc:sldChg chg="modSp add modNotesTx">
        <pc:chgData name="Trent Geisler" userId="7b1d9c364f59bb8e" providerId="LiveId" clId="{35A0C068-B714-453D-9111-5331A8B15520}" dt="2019-12-01T18:02:47.129" v="1071" actId="20577"/>
        <pc:sldMkLst>
          <pc:docMk/>
          <pc:sldMk cId="1693707508" sldId="270"/>
        </pc:sldMkLst>
        <pc:spChg chg="mod">
          <ac:chgData name="Trent Geisler" userId="7b1d9c364f59bb8e" providerId="LiveId" clId="{35A0C068-B714-453D-9111-5331A8B15520}" dt="2019-12-01T17:57:12.611" v="526" actId="20577"/>
          <ac:spMkLst>
            <pc:docMk/>
            <pc:sldMk cId="1693707508" sldId="270"/>
            <ac:spMk id="7" creationId="{4BD41BE2-D2C6-4D0B-9796-CF74746E36A4}"/>
          </ac:spMkLst>
        </pc:spChg>
        <pc:picChg chg="mod">
          <ac:chgData name="Trent Geisler" userId="7b1d9c364f59bb8e" providerId="LiveId" clId="{35A0C068-B714-453D-9111-5331A8B15520}" dt="2019-12-01T17:57:24.435" v="527" actId="14100"/>
          <ac:picMkLst>
            <pc:docMk/>
            <pc:sldMk cId="1693707508" sldId="270"/>
            <ac:picMk id="2" creationId="{DCDA4E66-BE9F-47AF-BAD2-2BE76362722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dn.shopify.com/s/files/1/0993/3800/files/PML_Infographic_-_Audio_Spectrum_2_www.productionmusiclive.com.jpg?_ga=2.91947928.326704852.1575220839-1784720854.157522083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found at: </a:t>
            </a:r>
            <a:r>
              <a:rPr lang="en-US" dirty="0">
                <a:hlinkClick r:id="rId3"/>
              </a:rPr>
              <a:t>https://cdn.shopify.com/s/files/1/0993/3800/files/PML_Infographic_-_Audio_Spectrum_2_www.productionmusiclive.com.jpg?_ga=2.91947928.326704852.1575220839-1784720854.1575220839</a:t>
            </a:r>
            <a:r>
              <a:rPr lang="en-US" dirty="0"/>
              <a:t> </a:t>
            </a:r>
          </a:p>
        </p:txBody>
      </p:sp>
      <p:sp>
        <p:nvSpPr>
          <p:cNvPr id="4" name="Slide Number Placeholder 3"/>
          <p:cNvSpPr>
            <a:spLocks noGrp="1"/>
          </p:cNvSpPr>
          <p:nvPr>
            <p:ph type="sldNum" sz="quarter" idx="5"/>
          </p:nvPr>
        </p:nvSpPr>
        <p:spPr/>
        <p:txBody>
          <a:bodyPr/>
          <a:lstStyle/>
          <a:p>
            <a:fld id="{FBB30B1E-002E-4C8F-87FD-6E1B3F13AC63}" type="slidenum">
              <a:rPr lang="en-US" smtClean="0"/>
              <a:t>2</a:t>
            </a:fld>
            <a:endParaRPr lang="en-US"/>
          </a:p>
        </p:txBody>
      </p:sp>
    </p:spTree>
    <p:extLst>
      <p:ext uri="{BB962C8B-B14F-4D97-AF65-F5344CB8AC3E}">
        <p14:creationId xmlns:p14="http://schemas.microsoft.com/office/powerpoint/2010/main" val="2210787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filter design tool will do for us is to  give us the Frequency Response of the filter based off of a few desired characteristics.</a:t>
            </a:r>
          </a:p>
        </p:txBody>
      </p:sp>
      <p:sp>
        <p:nvSpPr>
          <p:cNvPr id="4" name="Slide Number Placeholder 3"/>
          <p:cNvSpPr>
            <a:spLocks noGrp="1"/>
          </p:cNvSpPr>
          <p:nvPr>
            <p:ph type="sldNum" sz="quarter" idx="5"/>
          </p:nvPr>
        </p:nvSpPr>
        <p:spPr/>
        <p:txBody>
          <a:bodyPr/>
          <a:lstStyle/>
          <a:p>
            <a:fld id="{FBB30B1E-002E-4C8F-87FD-6E1B3F13AC63}" type="slidenum">
              <a:rPr lang="en-US" smtClean="0"/>
              <a:t>6</a:t>
            </a:fld>
            <a:endParaRPr lang="en-US"/>
          </a:p>
        </p:txBody>
      </p:sp>
    </p:spTree>
    <p:extLst>
      <p:ext uri="{BB962C8B-B14F-4D97-AF65-F5344CB8AC3E}">
        <p14:creationId xmlns:p14="http://schemas.microsoft.com/office/powerpoint/2010/main" val="348169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easily obtain the filter coefficients from the Frequency Response by taking the Inverse FFT of the Frequency Response information.  The FIR filter coefficients are what is used in other tools to implement the filter design.   </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140075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10</a:t>
            </a:fld>
            <a:endParaRPr lang="en-US"/>
          </a:p>
        </p:txBody>
      </p:sp>
    </p:spTree>
    <p:extLst>
      <p:ext uri="{BB962C8B-B14F-4D97-AF65-F5344CB8AC3E}">
        <p14:creationId xmlns:p14="http://schemas.microsoft.com/office/powerpoint/2010/main" val="1213658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11</a:t>
            </a:fld>
            <a:endParaRPr lang="en-US"/>
          </a:p>
        </p:txBody>
      </p:sp>
    </p:spTree>
    <p:extLst>
      <p:ext uri="{BB962C8B-B14F-4D97-AF65-F5344CB8AC3E}">
        <p14:creationId xmlns:p14="http://schemas.microsoft.com/office/powerpoint/2010/main" val="3706017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p:txBody>
      </p:sp>
      <p:sp>
        <p:nvSpPr>
          <p:cNvPr id="4" name="Slide Number Placeholder 3"/>
          <p:cNvSpPr>
            <a:spLocks noGrp="1"/>
          </p:cNvSpPr>
          <p:nvPr>
            <p:ph type="sldNum" sz="quarter" idx="5"/>
          </p:nvPr>
        </p:nvSpPr>
        <p:spPr/>
        <p:txBody>
          <a:bodyPr/>
          <a:lstStyle/>
          <a:p>
            <a:fld id="{FBB30B1E-002E-4C8F-87FD-6E1B3F13AC63}" type="slidenum">
              <a:rPr lang="en-US" smtClean="0"/>
              <a:t>12</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13</a:t>
            </a:fld>
            <a:endParaRPr lang="en-US"/>
          </a:p>
        </p:txBody>
      </p:sp>
    </p:spTree>
    <p:extLst>
      <p:ext uri="{BB962C8B-B14F-4D97-AF65-F5344CB8AC3E}">
        <p14:creationId xmlns:p14="http://schemas.microsoft.com/office/powerpoint/2010/main" val="2063527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transition band is the area between the passband and the stopband.  </a:t>
            </a:r>
          </a:p>
          <a:p>
            <a:r>
              <a:rPr lang="en-US" dirty="0"/>
              <a:t>So, if we want a filter to pass 0-20Khz without attenuation (reduction), that’s the passband.  Typically, we want to reduce signals outside of the passband by 40 dB or more.  That’s the stopband.  However, if our passband ends at 20 </a:t>
            </a:r>
            <a:r>
              <a:rPr lang="en-US" dirty="0" err="1"/>
              <a:t>KHz</a:t>
            </a:r>
            <a:r>
              <a:rPr lang="en-US" dirty="0"/>
              <a:t> and our stopband starts at 20 </a:t>
            </a:r>
            <a:r>
              <a:rPr lang="en-US" dirty="0" err="1"/>
              <a:t>KHz</a:t>
            </a:r>
            <a:r>
              <a:rPr lang="en-US" dirty="0"/>
              <a:t>, then the transition area is 0.  So, our filter needs to be perfectly “sharp”.  If our stopband started at 22.05 </a:t>
            </a:r>
            <a:r>
              <a:rPr lang="en-US" dirty="0" err="1"/>
              <a:t>KHz</a:t>
            </a:r>
            <a:r>
              <a:rPr lang="en-US" dirty="0"/>
              <a:t>, then our transition is 2.05 </a:t>
            </a:r>
            <a:r>
              <a:rPr lang="en-US" dirty="0" err="1"/>
              <a:t>Khz</a:t>
            </a:r>
            <a:r>
              <a:rPr lang="en-US" dirty="0"/>
              <a:t>, which is much less sharp.</a:t>
            </a:r>
          </a:p>
          <a:p>
            <a:endParaRPr lang="en-US" dirty="0"/>
          </a:p>
          <a:p>
            <a:r>
              <a:rPr lang="en-US" dirty="0"/>
              <a:t>The complexity of a filter is mainly due to how sharp it is.  On the analog side, a sharper filter has more complex hardware and will cost more.  On the digital side, a sharper filter means more calculations.  Either way, it is of benefit to have a softer filter (less sharp), which means a bigger transition band.  A transition band that is about 10% of the passband is common.</a:t>
            </a:r>
          </a:p>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14</a:t>
            </a:fld>
            <a:endParaRPr lang="en-US"/>
          </a:p>
        </p:txBody>
      </p:sp>
    </p:spTree>
    <p:extLst>
      <p:ext uri="{BB962C8B-B14F-4D97-AF65-F5344CB8AC3E}">
        <p14:creationId xmlns:p14="http://schemas.microsoft.com/office/powerpoint/2010/main" val="27612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12/1/2019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onlinetonegenerator.com/hearingtest.html" TargetMode="External"/><Relationship Id="rId5" Type="http://schemas.openxmlformats.org/officeDocument/2006/relationships/image" Target="../media/image5.jpe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13.gif"/><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26B05D-83BE-43B7-928C-77CD2FFB1E17}"/>
                  </a:ext>
                </a:extLst>
              </p:cNvPr>
              <p:cNvSpPr txBox="1"/>
              <p:nvPr/>
            </p:nvSpPr>
            <p:spPr>
              <a:xfrm>
                <a:off x="2767660" y="2602468"/>
                <a:ext cx="4262705" cy="646331"/>
              </a:xfrm>
              <a:prstGeom prst="rect">
                <a:avLst/>
              </a:prstGeom>
              <a:noFill/>
            </p:spPr>
            <p:txBody>
              <a:bodyPr wrap="none" rtlCol="0">
                <a:spAutoFit/>
              </a:bodyPr>
              <a:lstStyle/>
              <a:p>
                <a:r>
                  <a:rPr lang="en-US" dirty="0">
                    <a:latin typeface="SimSun" panose="02010600030101010101" pitchFamily="2" charset="-122"/>
                    <a:ea typeface="SimSun" panose="02010600030101010101" pitchFamily="2" charset="-122"/>
                  </a:rPr>
                  <a:t>ß-</a:t>
                </a:r>
                <a:r>
                  <a:rPr lang="en-US" dirty="0"/>
                  <a:t>Maximum frequency of a signal, in Hz</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xmlns="">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2767660" y="2602468"/>
                <a:ext cx="4262705" cy="646331"/>
              </a:xfrm>
              <a:prstGeom prst="rect">
                <a:avLst/>
              </a:prstGeom>
              <a:blipFill>
                <a:blip r:embed="rId6"/>
                <a:stretch>
                  <a:fillRect l="-1144" t="-7547" r="-286"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How the Standard CD frequency arrive at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20-20,000 Hz.</a:t>
            </a:r>
          </a:p>
          <a:p>
            <a:pPr lvl="1"/>
            <a:r>
              <a:rPr lang="en-US" dirty="0"/>
              <a:t>From this, we know that the sampling rate should at least be 40 kHz.</a:t>
            </a:r>
          </a:p>
          <a:p>
            <a:r>
              <a:rPr lang="en-US" dirty="0"/>
              <a:t>Audio signals still have to be passed through an anti-aliasing filter, or low-pass filter.</a:t>
            </a:r>
          </a:p>
          <a:p>
            <a:pPr lvl="1"/>
            <a:r>
              <a:rPr lang="en-US" dirty="0"/>
              <a:t>Even though humans cannot hear beyond 20 kHz, these frequencies can still cause aliasing.</a:t>
            </a:r>
          </a:p>
          <a:p>
            <a:r>
              <a:rPr lang="en-US" dirty="0"/>
              <a:t>The remaining 4,100 Hz?</a:t>
            </a:r>
          </a:p>
          <a:p>
            <a:pPr lvl="1"/>
            <a:r>
              <a:rPr lang="en-US" dirty="0"/>
              <a:t>A transition band allows greater ease of anti-aliasing filtering.</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1026" name="Picture 2">
            <a:extLst>
              <a:ext uri="{FF2B5EF4-FFF2-40B4-BE49-F238E27FC236}">
                <a16:creationId xmlns:a16="http://schemas.microsoft.com/office/drawing/2014/main" id="{F651E6E7-2857-4D03-91C3-6678FEEA2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A62BC1-4EDF-43E7-A845-CD5F58DEB11F}"/>
              </a:ext>
            </a:extLst>
          </p:cNvPr>
          <p:cNvSpPr txBox="1"/>
          <p:nvPr/>
        </p:nvSpPr>
        <p:spPr>
          <a:xfrm>
            <a:off x="-45483" y="41081"/>
            <a:ext cx="623514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hlinkClick r:id="rId6">
                  <a:extLst>
                    <a:ext uri="{A12FA001-AC4F-418D-AE19-62706E023703}">
                      <ahyp:hlinkClr xmlns:ahyp="http://schemas.microsoft.com/office/drawing/2018/hyperlinkcolor" val="tx"/>
                    </a:ext>
                  </a:extLst>
                </a:hlinkClick>
              </a:rPr>
              <a:t>http://onlinetonegenerator.com/hearingtest.html</a:t>
            </a:r>
            <a:endParaRPr lang="en-US" sz="2000" dirty="0">
              <a:solidFill>
                <a:schemeClr val="bg1"/>
              </a:solidFill>
            </a:endParaRPr>
          </a:p>
        </p:txBody>
      </p:sp>
    </p:spTree>
    <p:extLst>
      <p:ext uri="{BB962C8B-B14F-4D97-AF65-F5344CB8AC3E}">
        <p14:creationId xmlns:p14="http://schemas.microsoft.com/office/powerpoint/2010/main" val="6791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Typical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0FBA458F-321C-4820-BB7F-99A6C7F7B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764" y="1129320"/>
            <a:ext cx="4666440" cy="3459611"/>
          </a:xfrm>
          <a:prstGeom prst="rect">
            <a:avLst/>
          </a:prstGeom>
        </p:spPr>
      </p:pic>
    </p:spTree>
    <p:extLst>
      <p:ext uri="{BB962C8B-B14F-4D97-AF65-F5344CB8AC3E}">
        <p14:creationId xmlns:p14="http://schemas.microsoft.com/office/powerpoint/2010/main" val="396520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FIR Filter Example – Simple “</a:t>
            </a:r>
            <a:r>
              <a:rPr lang="en-US" dirty="0" err="1"/>
              <a:t>Averager</a:t>
            </a:r>
            <a:r>
              <a:rPr lang="en-US" dirty="0"/>
              <a:t>”</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2EA1A6E0-86AC-4395-85DD-BD462ADD1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597" y="1067296"/>
            <a:ext cx="3381382" cy="3475241"/>
          </a:xfrm>
          <a:prstGeom prst="rect">
            <a:avLst/>
          </a:prstGeom>
        </p:spPr>
      </p:pic>
      <p:sp>
        <p:nvSpPr>
          <p:cNvPr id="6" name="TextBox 5">
            <a:extLst>
              <a:ext uri="{FF2B5EF4-FFF2-40B4-BE49-F238E27FC236}">
                <a16:creationId xmlns:a16="http://schemas.microsoft.com/office/drawing/2014/main" id="{816377C0-B016-4DD6-8036-24AE389E1F06}"/>
              </a:ext>
            </a:extLst>
          </p:cNvPr>
          <p:cNvSpPr txBox="1"/>
          <p:nvPr/>
        </p:nvSpPr>
        <p:spPr>
          <a:xfrm>
            <a:off x="5871847" y="2187031"/>
            <a:ext cx="2821178" cy="923330"/>
          </a:xfrm>
          <a:prstGeom prst="rect">
            <a:avLst/>
          </a:prstGeom>
          <a:solidFill>
            <a:schemeClr val="accent4">
              <a:lumMod val="60000"/>
              <a:lumOff val="40000"/>
            </a:schemeClr>
          </a:solidFill>
          <a:ln>
            <a:solidFill>
              <a:schemeClr val="tx1"/>
            </a:solidFill>
          </a:ln>
        </p:spPr>
        <p:txBody>
          <a:bodyPr wrap="square" rtlCol="0">
            <a:spAutoFit/>
          </a:bodyPr>
          <a:lstStyle/>
          <a:p>
            <a:r>
              <a:rPr lang="en-US" b="1" i="1" dirty="0"/>
              <a:t>Impulse Response and FIR Filter Coefficients are the same thing!</a:t>
            </a:r>
          </a:p>
        </p:txBody>
      </p:sp>
      <p:cxnSp>
        <p:nvCxnSpPr>
          <p:cNvPr id="8" name="Straight Arrow Connector 7">
            <a:extLst>
              <a:ext uri="{FF2B5EF4-FFF2-40B4-BE49-F238E27FC236}">
                <a16:creationId xmlns:a16="http://schemas.microsoft.com/office/drawing/2014/main" id="{D845CFDA-97C1-4D9B-AAF7-72333340FFD0}"/>
              </a:ext>
            </a:extLst>
          </p:cNvPr>
          <p:cNvCxnSpPr>
            <a:cxnSpLocks/>
            <a:endCxn id="6" idx="1"/>
          </p:cNvCxnSpPr>
          <p:nvPr/>
        </p:nvCxnSpPr>
        <p:spPr>
          <a:xfrm>
            <a:off x="5125156" y="2648696"/>
            <a:ext cx="746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7038EB05-33B1-4D7F-8869-57D8A8AC1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490" y="1069793"/>
            <a:ext cx="3252778" cy="461664"/>
          </a:xfrm>
          <a:prstGeom prst="rect">
            <a:avLst/>
          </a:prstGeom>
        </p:spPr>
      </p:pic>
    </p:spTree>
    <p:extLst>
      <p:ext uri="{BB962C8B-B14F-4D97-AF65-F5344CB8AC3E}">
        <p14:creationId xmlns:p14="http://schemas.microsoft.com/office/powerpoint/2010/main" val="468084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a:xfrm>
            <a:off x="305034" y="285863"/>
            <a:ext cx="8477722" cy="620084"/>
          </a:xfrm>
        </p:spPr>
        <p:txBody>
          <a:bodyPr>
            <a:normAutofit fontScale="90000"/>
          </a:bodyPr>
          <a:lstStyle/>
          <a:p>
            <a:r>
              <a:rPr lang="en-US" dirty="0"/>
              <a:t>Output Spectrum: Multiply in Frequency Domain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F1D15B77-0E6F-4304-A78D-D3FA1EEF7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571" y="850308"/>
            <a:ext cx="2740916" cy="3850518"/>
          </a:xfrm>
          <a:prstGeom prst="rect">
            <a:avLst/>
          </a:prstGeom>
        </p:spPr>
      </p:pic>
      <p:pic>
        <p:nvPicPr>
          <p:cNvPr id="5" name="Picture 4">
            <a:extLst>
              <a:ext uri="{FF2B5EF4-FFF2-40B4-BE49-F238E27FC236}">
                <a16:creationId xmlns:a16="http://schemas.microsoft.com/office/drawing/2014/main" id="{20953E62-2D4F-4F33-8801-B4FF604715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810" y="1222372"/>
            <a:ext cx="5312282" cy="2599913"/>
          </a:xfrm>
          <a:prstGeom prst="rect">
            <a:avLst/>
          </a:prstGeom>
        </p:spPr>
      </p:pic>
      <p:sp>
        <p:nvSpPr>
          <p:cNvPr id="7" name="Rectangle 6">
            <a:extLst>
              <a:ext uri="{FF2B5EF4-FFF2-40B4-BE49-F238E27FC236}">
                <a16:creationId xmlns:a16="http://schemas.microsoft.com/office/drawing/2014/main" id="{ADB2BD65-19E3-4AF4-9EBD-E7E99AAA118F}"/>
              </a:ext>
            </a:extLst>
          </p:cNvPr>
          <p:cNvSpPr/>
          <p:nvPr/>
        </p:nvSpPr>
        <p:spPr>
          <a:xfrm>
            <a:off x="3619970" y="2122311"/>
            <a:ext cx="1738489" cy="342430"/>
          </a:xfrm>
          <a:prstGeom prst="rect">
            <a:avLst/>
          </a:prstGeom>
          <a:solidFill>
            <a:schemeClr val="accent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079A366-DCA1-4430-81A1-7ABF47B6FF0C}"/>
              </a:ext>
            </a:extLst>
          </p:cNvPr>
          <p:cNvSpPr/>
          <p:nvPr/>
        </p:nvSpPr>
        <p:spPr>
          <a:xfrm>
            <a:off x="3625615" y="2839155"/>
            <a:ext cx="4585171" cy="342430"/>
          </a:xfrm>
          <a:prstGeom prst="rect">
            <a:avLst/>
          </a:prstGeom>
          <a:solidFill>
            <a:schemeClr val="accent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9A4F5D-7BD2-46B1-9D4A-645C8D5897F2}"/>
              </a:ext>
            </a:extLst>
          </p:cNvPr>
          <p:cNvSpPr txBox="1"/>
          <p:nvPr/>
        </p:nvSpPr>
        <p:spPr>
          <a:xfrm>
            <a:off x="5977951" y="1201093"/>
            <a:ext cx="2667348" cy="461665"/>
          </a:xfrm>
          <a:prstGeom prst="rect">
            <a:avLst/>
          </a:prstGeom>
          <a:noFill/>
          <a:ln>
            <a:solidFill>
              <a:schemeClr val="tx1"/>
            </a:solidFill>
          </a:ln>
        </p:spPr>
        <p:txBody>
          <a:bodyPr wrap="square" rtlCol="0">
            <a:spAutoFit/>
          </a:bodyPr>
          <a:lstStyle/>
          <a:p>
            <a:r>
              <a:rPr lang="en-US" sz="1200" b="1" i="1" dirty="0"/>
              <a:t>Frequency Response of Filter Coefficients</a:t>
            </a:r>
          </a:p>
        </p:txBody>
      </p:sp>
      <p:cxnSp>
        <p:nvCxnSpPr>
          <p:cNvPr id="10" name="Straight Arrow Connector 9">
            <a:extLst>
              <a:ext uri="{FF2B5EF4-FFF2-40B4-BE49-F238E27FC236}">
                <a16:creationId xmlns:a16="http://schemas.microsoft.com/office/drawing/2014/main" id="{B7A6802E-76B9-42F0-B463-EFC661651E8D}"/>
              </a:ext>
            </a:extLst>
          </p:cNvPr>
          <p:cNvCxnSpPr>
            <a:cxnSpLocks/>
            <a:endCxn id="7" idx="3"/>
          </p:cNvCxnSpPr>
          <p:nvPr/>
        </p:nvCxnSpPr>
        <p:spPr>
          <a:xfrm flipH="1">
            <a:off x="5358459" y="1419809"/>
            <a:ext cx="608285" cy="8737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56EA6EA6-D52E-4CA3-A613-B514DE93AFA2}"/>
              </a:ext>
            </a:extLst>
          </p:cNvPr>
          <p:cNvSpPr txBox="1"/>
          <p:nvPr/>
        </p:nvSpPr>
        <p:spPr>
          <a:xfrm>
            <a:off x="5966744" y="1944825"/>
            <a:ext cx="2667348" cy="276999"/>
          </a:xfrm>
          <a:prstGeom prst="rect">
            <a:avLst/>
          </a:prstGeom>
          <a:noFill/>
          <a:ln>
            <a:solidFill>
              <a:schemeClr val="tx1"/>
            </a:solidFill>
          </a:ln>
        </p:spPr>
        <p:txBody>
          <a:bodyPr wrap="square" rtlCol="0">
            <a:spAutoFit/>
          </a:bodyPr>
          <a:lstStyle/>
          <a:p>
            <a:r>
              <a:rPr lang="en-US" sz="1200" b="1" i="1" dirty="0"/>
              <a:t>Output Spectrum(Bottom Red)</a:t>
            </a:r>
          </a:p>
        </p:txBody>
      </p:sp>
      <p:cxnSp>
        <p:nvCxnSpPr>
          <p:cNvPr id="17" name="Straight Arrow Connector 16">
            <a:extLst>
              <a:ext uri="{FF2B5EF4-FFF2-40B4-BE49-F238E27FC236}">
                <a16:creationId xmlns:a16="http://schemas.microsoft.com/office/drawing/2014/main" id="{DAFB952F-8189-4D35-91BC-5F3F004E2957}"/>
              </a:ext>
            </a:extLst>
          </p:cNvPr>
          <p:cNvCxnSpPr>
            <a:cxnSpLocks/>
            <a:stCxn id="16" idx="1"/>
          </p:cNvCxnSpPr>
          <p:nvPr/>
        </p:nvCxnSpPr>
        <p:spPr>
          <a:xfrm flipH="1">
            <a:off x="5024778" y="2083325"/>
            <a:ext cx="941966" cy="8668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EBC21247-77BB-461F-B439-31232AB9341E}"/>
              </a:ext>
            </a:extLst>
          </p:cNvPr>
          <p:cNvSpPr txBox="1"/>
          <p:nvPr/>
        </p:nvSpPr>
        <p:spPr>
          <a:xfrm>
            <a:off x="5966744" y="2341853"/>
            <a:ext cx="2667348" cy="276999"/>
          </a:xfrm>
          <a:prstGeom prst="rect">
            <a:avLst/>
          </a:prstGeom>
          <a:noFill/>
          <a:ln>
            <a:solidFill>
              <a:schemeClr val="tx1"/>
            </a:solidFill>
          </a:ln>
        </p:spPr>
        <p:txBody>
          <a:bodyPr wrap="square" rtlCol="0">
            <a:spAutoFit/>
          </a:bodyPr>
          <a:lstStyle/>
          <a:p>
            <a:r>
              <a:rPr lang="en-US" sz="1200" b="1" i="1" dirty="0"/>
              <a:t>Input Spectrum (Bottom Blue)</a:t>
            </a:r>
          </a:p>
        </p:txBody>
      </p:sp>
      <p:cxnSp>
        <p:nvCxnSpPr>
          <p:cNvPr id="20" name="Straight Arrow Connector 19">
            <a:extLst>
              <a:ext uri="{FF2B5EF4-FFF2-40B4-BE49-F238E27FC236}">
                <a16:creationId xmlns:a16="http://schemas.microsoft.com/office/drawing/2014/main" id="{3010C31D-AD7A-4D34-AFED-416E45F3D304}"/>
              </a:ext>
            </a:extLst>
          </p:cNvPr>
          <p:cNvCxnSpPr>
            <a:cxnSpLocks/>
            <a:stCxn id="19" idx="2"/>
          </p:cNvCxnSpPr>
          <p:nvPr/>
        </p:nvCxnSpPr>
        <p:spPr>
          <a:xfrm>
            <a:off x="7300418" y="2618852"/>
            <a:ext cx="345923" cy="2913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A4B58F3-9733-4BC1-B26A-5CE19ED7C8F6}"/>
              </a:ext>
            </a:extLst>
          </p:cNvPr>
          <p:cNvCxnSpPr>
            <a:cxnSpLocks/>
            <a:stCxn id="7" idx="1"/>
          </p:cNvCxnSpPr>
          <p:nvPr/>
        </p:nvCxnSpPr>
        <p:spPr>
          <a:xfrm flipH="1" flipV="1">
            <a:off x="2588919" y="1516787"/>
            <a:ext cx="1031051" cy="7767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76972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83E4EFC4-ABFD-43E0-BFB7-B5648D4B0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00" y="1072061"/>
            <a:ext cx="7010120" cy="290409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Frequency Response</a:t>
            </a:r>
          </a:p>
        </p:txBody>
      </p:sp>
    </p:spTree>
    <p:extLst>
      <p:ext uri="{BB962C8B-B14F-4D97-AF65-F5344CB8AC3E}">
        <p14:creationId xmlns:p14="http://schemas.microsoft.com/office/powerpoint/2010/main" val="149772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Filter Coefficients</a:t>
            </a:r>
          </a:p>
        </p:txBody>
      </p:sp>
      <p:pic>
        <p:nvPicPr>
          <p:cNvPr id="2" name="Picture 1">
            <a:extLst>
              <a:ext uri="{FF2B5EF4-FFF2-40B4-BE49-F238E27FC236}">
                <a16:creationId xmlns:a16="http://schemas.microsoft.com/office/drawing/2014/main" id="{DCDA4E66-BE9F-47AF-BAD2-2BE7636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56" y="1286674"/>
            <a:ext cx="6857957" cy="2604229"/>
          </a:xfrm>
          <a:prstGeom prst="rect">
            <a:avLst/>
          </a:prstGeom>
        </p:spPr>
      </p:pic>
    </p:spTree>
    <p:extLst>
      <p:ext uri="{BB962C8B-B14F-4D97-AF65-F5344CB8AC3E}">
        <p14:creationId xmlns:p14="http://schemas.microsoft.com/office/powerpoint/2010/main" val="169370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83" y="1095988"/>
            <a:ext cx="4404486" cy="275021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9938" y="3844694"/>
            <a:ext cx="2514600" cy="800100"/>
          </a:xfrm>
          <a:prstGeom prst="rect">
            <a:avLst/>
          </a:prstGeom>
        </p:spPr>
      </p:pic>
    </p:spTree>
    <p:extLst>
      <p:ext uri="{BB962C8B-B14F-4D97-AF65-F5344CB8AC3E}">
        <p14:creationId xmlns:p14="http://schemas.microsoft.com/office/powerpoint/2010/main" val="1616256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TotalTime>
  <Words>759</Words>
  <Application>Microsoft Office PowerPoint</Application>
  <PresentationFormat>On-screen Show (16:9)</PresentationFormat>
  <Paragraphs>53</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SimSun</vt:lpstr>
      <vt:lpstr>Arial</vt:lpstr>
      <vt:lpstr>Calibri</vt:lpstr>
      <vt:lpstr>Cambria Math</vt:lpstr>
      <vt:lpstr>Office Theme</vt:lpstr>
      <vt:lpstr>Reducing Audio Bandwidth with an FFT-based Low-Pass Filter</vt:lpstr>
      <vt:lpstr>PowerPoint Presentation</vt:lpstr>
      <vt:lpstr>Typical Low-Pass Filter Design</vt:lpstr>
      <vt:lpstr>FIR Filter Example – Simple “Averager”</vt:lpstr>
      <vt:lpstr>Output Spectrum: Multiply in Frequency Domain</vt:lpstr>
      <vt:lpstr>PowerPoint Presentation</vt:lpstr>
      <vt:lpstr>PowerPoint Presentation</vt:lpstr>
      <vt:lpstr>Magic?</vt:lpstr>
      <vt:lpstr>Example Audio Signal</vt:lpstr>
      <vt:lpstr>Under-sampled at 18 Hz:</vt:lpstr>
      <vt:lpstr>Under-sampled at 18 Hz, continued:</vt:lpstr>
      <vt:lpstr>Under-sampled at 18 Hz: </vt:lpstr>
      <vt:lpstr>The Nyquist-Shannon Theorem</vt:lpstr>
      <vt:lpstr>How the Standard CD frequency arrive at 44.1 kHz?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Trent Geisler</cp:lastModifiedBy>
  <cp:revision>18</cp:revision>
  <dcterms:created xsi:type="dcterms:W3CDTF">2019-08-16T16:55:48Z</dcterms:created>
  <dcterms:modified xsi:type="dcterms:W3CDTF">2019-12-01T18:07:22Z</dcterms:modified>
</cp:coreProperties>
</file>